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71" r:id="rId11"/>
    <p:sldId id="266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2F4E"/>
    <a:srgbClr val="734D7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B7F2BE-8AD0-4ADD-AE98-F8741D3C3CDE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E2BF0F-AA3B-4492-BC75-4FA3E33AD9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1662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F8FD2-5E7C-4000-8AAE-7460F9D4F4FD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64654-A7E6-4C3F-8622-622B2482C3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450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F8FD2-5E7C-4000-8AAE-7460F9D4F4FD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64654-A7E6-4C3F-8622-622B2482C3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7516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F8FD2-5E7C-4000-8AAE-7460F9D4F4FD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64654-A7E6-4C3F-8622-622B2482C3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428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F8FD2-5E7C-4000-8AAE-7460F9D4F4FD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64654-A7E6-4C3F-8622-622B2482C3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9866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F8FD2-5E7C-4000-8AAE-7460F9D4F4FD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64654-A7E6-4C3F-8622-622B2482C3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6022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F8FD2-5E7C-4000-8AAE-7460F9D4F4FD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64654-A7E6-4C3F-8622-622B2482C3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9730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F8FD2-5E7C-4000-8AAE-7460F9D4F4FD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64654-A7E6-4C3F-8622-622B2482C3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646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F8FD2-5E7C-4000-8AAE-7460F9D4F4FD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64654-A7E6-4C3F-8622-622B2482C3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815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F8FD2-5E7C-4000-8AAE-7460F9D4F4FD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64654-A7E6-4C3F-8622-622B2482C3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5177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F8FD2-5E7C-4000-8AAE-7460F9D4F4FD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64654-A7E6-4C3F-8622-622B2482C3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4491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F8FD2-5E7C-4000-8AAE-7460F9D4F4FD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64654-A7E6-4C3F-8622-622B2482C3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5217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AF8FD2-5E7C-4000-8AAE-7460F9D4F4FD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64654-A7E6-4C3F-8622-622B2482C3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5215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90793" y="6510177"/>
            <a:ext cx="41340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Эксклюзивный дистрибьютор 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KGM </a:t>
            </a:r>
            <a:r>
              <a:rPr lang="ru-RU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России АО «РЭКС Моторс»</a:t>
            </a:r>
            <a:endParaRPr lang="ru-RU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5626557"/>
              </p:ext>
            </p:extLst>
          </p:nvPr>
        </p:nvGraphicFramePr>
        <p:xfrm>
          <a:off x="5077455" y="5953736"/>
          <a:ext cx="2013527" cy="2981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Точечный рисунок" r:id="rId3" imgW="4312381" imgH="632515" progId="Paint.Picture">
                  <p:embed/>
                </p:oleObj>
              </mc:Choice>
              <mc:Fallback>
                <p:oleObj name="Точечный рисунок" r:id="rId3" imgW="4312381" imgH="632515" progId="Paint.Picture">
                  <p:embed/>
                  <p:pic>
                    <p:nvPicPr>
                      <p:cNvPr id="5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7455" y="5953736"/>
                        <a:ext cx="2013527" cy="29810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59522" y="833612"/>
            <a:ext cx="97274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362F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Анкета кандидата в дилеры</a:t>
            </a:r>
            <a:endParaRPr lang="ru-RU" sz="4800" dirty="0">
              <a:solidFill>
                <a:srgbClr val="362F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2268" y="2514567"/>
            <a:ext cx="3943900" cy="112410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20481" y="3456451"/>
            <a:ext cx="97274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362F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Надежные корейские автомобили</a:t>
            </a:r>
            <a:endParaRPr lang="ru-RU" sz="2800" dirty="0">
              <a:solidFill>
                <a:srgbClr val="362F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801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0594" y="287383"/>
            <a:ext cx="7201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362F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о компании</a:t>
            </a:r>
            <a:endParaRPr lang="ru-RU" sz="2400" dirty="0">
              <a:solidFill>
                <a:srgbClr val="362F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0594" y="749048"/>
            <a:ext cx="11337519" cy="0"/>
          </a:xfrm>
          <a:prstGeom prst="line">
            <a:avLst/>
          </a:prstGeom>
          <a:ln w="22225">
            <a:solidFill>
              <a:srgbClr val="362F4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Group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5972194"/>
              </p:ext>
            </p:extLst>
          </p:nvPr>
        </p:nvGraphicFramePr>
        <p:xfrm>
          <a:off x="807072" y="1024366"/>
          <a:ext cx="10524562" cy="5257802"/>
        </p:xfrm>
        <a:graphic>
          <a:graphicData uri="http://schemas.openxmlformats.org/drawingml/2006/table">
            <a:tbl>
              <a:tblPr/>
              <a:tblGrid>
                <a:gridCol w="28511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733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0101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Контактная информация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2F4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921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Юридическое наименование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2F4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921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ИНН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2F4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921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Юридический адрес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2F4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1163780"/>
                  </a:ext>
                </a:extLst>
              </a:tr>
              <a:tr h="71921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Фактический адрес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2F4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921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Торговое название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2F4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4303976"/>
                  </a:ext>
                </a:extLst>
              </a:tr>
              <a:tr h="125022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Контакты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2F4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8247422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7358" y="292759"/>
            <a:ext cx="1433209" cy="32247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790793" y="6510177"/>
            <a:ext cx="41340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Эксклюзивный дистрибьютор 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KGM </a:t>
            </a:r>
            <a:r>
              <a:rPr lang="ru-RU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России АО «РЭКС Моторс»</a:t>
            </a:r>
            <a:endParaRPr lang="ru-RU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494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0594" y="287383"/>
            <a:ext cx="7201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362F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об учредителях компании</a:t>
            </a:r>
            <a:endParaRPr lang="ru-RU" sz="2400" dirty="0">
              <a:solidFill>
                <a:srgbClr val="362F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00594" y="749048"/>
            <a:ext cx="11337519" cy="0"/>
          </a:xfrm>
          <a:prstGeom prst="line">
            <a:avLst/>
          </a:prstGeom>
          <a:ln w="22225">
            <a:solidFill>
              <a:srgbClr val="362F4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Group 264">
            <a:extLst>
              <a:ext uri="{FF2B5EF4-FFF2-40B4-BE49-F238E27FC236}">
                <a16:creationId xmlns:a16="http://schemas.microsoft.com/office/drawing/2014/main" id="{11352720-D7B6-0EE6-648B-424ED2F573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8869417"/>
              </p:ext>
            </p:extLst>
          </p:nvPr>
        </p:nvGraphicFramePr>
        <p:xfrm>
          <a:off x="600891" y="1210713"/>
          <a:ext cx="11059885" cy="2331029"/>
        </p:xfrm>
        <a:graphic>
          <a:graphicData uri="http://schemas.openxmlformats.org/drawingml/2006/table">
            <a:tbl>
              <a:tblPr/>
              <a:tblGrid>
                <a:gridCol w="29696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1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03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386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7430">
                <a:tc gridSpan="4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Учредители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2F4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14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ФИО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2F4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odern H Medium" pitchFamily="34" charset="-128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kumimoji="0" lang="ru-RU" alt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odern H Medium" pitchFamily="34" charset="-128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kumimoji="0" lang="ru-RU" alt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odern H Medium" pitchFamily="34" charset="-128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114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Дата рождения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2F4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odern H Medium" pitchFamily="34" charset="-128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odern H Medium" pitchFamily="34" charset="-128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odern H Medium" pitchFamily="34" charset="-128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017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Сумма уставного капитала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2F4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odern H Medium" pitchFamily="34" charset="-128"/>
                        <a:cs typeface="Arial" panose="020B0604020202020204" pitchFamily="34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odern H Medium" pitchFamily="34" charset="-128"/>
                        <a:cs typeface="Arial" panose="020B0604020202020204" pitchFamily="34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odern H Medium" pitchFamily="34" charset="-128"/>
                        <a:cs typeface="Arial" panose="020B0604020202020204" pitchFamily="34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14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Доля</a:t>
                      </a: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2F4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odern H Medium" pitchFamily="34" charset="-128"/>
                        <a:cs typeface="Arial" panose="020B0604020202020204" pitchFamily="34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odern H Medium" pitchFamily="34" charset="-128"/>
                        <a:cs typeface="Arial" panose="020B0604020202020204" pitchFamily="34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odern H Medium" pitchFamily="34" charset="-128"/>
                        <a:cs typeface="Arial" panose="020B0604020202020204" pitchFamily="34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8" name="Group 264">
            <a:extLst>
              <a:ext uri="{FF2B5EF4-FFF2-40B4-BE49-F238E27FC236}">
                <a16:creationId xmlns:a16="http://schemas.microsoft.com/office/drawing/2014/main" id="{11352720-D7B6-0EE6-648B-424ED2F573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6202664"/>
              </p:ext>
            </p:extLst>
          </p:nvPr>
        </p:nvGraphicFramePr>
        <p:xfrm>
          <a:off x="600890" y="4003406"/>
          <a:ext cx="11059885" cy="1899887"/>
        </p:xfrm>
        <a:graphic>
          <a:graphicData uri="http://schemas.openxmlformats.org/drawingml/2006/table">
            <a:tbl>
              <a:tblPr/>
              <a:tblGrid>
                <a:gridCol w="29696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1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03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386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7430">
                <a:tc gridSpan="4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Руководители</a:t>
                      </a:r>
                      <a:endParaRPr kumimoji="0" lang="ru-RU" sz="21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2F4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14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Должность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2F4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odern H Medium" pitchFamily="34" charset="-128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kumimoji="0" lang="ru-RU" alt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odern H Medium" pitchFamily="34" charset="-128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kumimoji="0" lang="ru-RU" alt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odern H Medium" pitchFamily="34" charset="-128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114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ФИО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2F4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odern H Medium" pitchFamily="34" charset="-128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odern H Medium" pitchFamily="34" charset="-128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odern H Medium" pitchFamily="34" charset="-128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017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Контакты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 (email,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моб.тел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.)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2F4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odern H Medium" pitchFamily="34" charset="-128"/>
                        <a:cs typeface="Arial" panose="020B0604020202020204" pitchFamily="34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odern H Medium" pitchFamily="34" charset="-128"/>
                        <a:cs typeface="Arial" panose="020B0604020202020204" pitchFamily="34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odern H Medium" pitchFamily="34" charset="-128"/>
                        <a:cs typeface="Arial" panose="020B0604020202020204" pitchFamily="34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7358" y="292759"/>
            <a:ext cx="1433209" cy="32247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790793" y="6510177"/>
            <a:ext cx="41340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Эксклюзивный дистрибьютор 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KGM </a:t>
            </a:r>
            <a:r>
              <a:rPr lang="ru-RU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России АО «РЭКС Моторс»</a:t>
            </a:r>
            <a:endParaRPr lang="ru-RU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411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06">
            <a:extLst>
              <a:ext uri="{FF2B5EF4-FFF2-40B4-BE49-F238E27FC236}">
                <a16:creationId xmlns:a16="http://schemas.microsoft.com/office/drawing/2014/main" id="{EA93DD93-4A6C-552E-E0B8-5D5D0005E8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5959543"/>
              </p:ext>
            </p:extLst>
          </p:nvPr>
        </p:nvGraphicFramePr>
        <p:xfrm>
          <a:off x="586935" y="898373"/>
          <a:ext cx="10315298" cy="5598425"/>
        </p:xfrm>
        <a:graphic>
          <a:graphicData uri="http://schemas.openxmlformats.org/drawingml/2006/table">
            <a:tbl>
              <a:tblPr/>
              <a:tblGrid>
                <a:gridCol w="35670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64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5672">
                  <a:extLst>
                    <a:ext uri="{9D8B030D-6E8A-4147-A177-3AD203B41FA5}">
                      <a16:colId xmlns:a16="http://schemas.microsoft.com/office/drawing/2014/main" val="315992180"/>
                    </a:ext>
                  </a:extLst>
                </a:gridCol>
                <a:gridCol w="1670859">
                  <a:extLst>
                    <a:ext uri="{9D8B030D-6E8A-4147-A177-3AD203B41FA5}">
                      <a16:colId xmlns:a16="http://schemas.microsoft.com/office/drawing/2014/main" val="2832065359"/>
                    </a:ext>
                  </a:extLst>
                </a:gridCol>
                <a:gridCol w="16252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14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ko-K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Бренды в портфолио кандидата</a:t>
                      </a:r>
                      <a:endParaRPr kumimoji="0" lang="ko-KR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Modern H Medium" pitchFamily="34" charset="-128"/>
                        <a:cs typeface="Arial" panose="020B0604020202020204" pitchFamily="34" charset="0"/>
                      </a:endParaRPr>
                    </a:p>
                  </a:txBody>
                  <a:tcPr marL="110863" marR="110863" marT="41573" marB="41573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2F4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altLang="ko-KR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lang="en-US" altLang="ko-KR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lang="en-US" altLang="ko-KR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lang="en-US" altLang="ko-KR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79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ko-K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Начало</a:t>
                      </a:r>
                      <a:r>
                        <a:rPr kumimoji="0" lang="en-US" altLang="ko-K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ko-K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деятельности</a:t>
                      </a:r>
                      <a:endParaRPr kumimoji="0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2F4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lang="ru-RU" altLang="en-US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lang="ru-RU" altLang="en-US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lang="ru-RU" altLang="en-US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lang="ru-RU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0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ko-K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Площадь шоурума/ сервиса</a:t>
                      </a:r>
                      <a:endParaRPr kumimoji="0" lang="ko-KR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Modern H Medium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2F4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ctic Sans"/>
                        <a:ea typeface="Modern H Medium" pitchFamily="34" charset="-128"/>
                        <a:cs typeface="가는각진제목체"/>
                      </a:endParaRP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ctic Sans"/>
                        <a:ea typeface="Modern H Medium" pitchFamily="34" charset="-128"/>
                        <a:cs typeface="가는각진제목체"/>
                      </a:endParaRP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ctic Sans"/>
                        <a:ea typeface="Modern H Medium" pitchFamily="34" charset="-128"/>
                        <a:cs typeface="가는각진제목체"/>
                      </a:endParaRP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ctic Sans"/>
                        <a:ea typeface="Modern H Medium" pitchFamily="34" charset="-128"/>
                        <a:cs typeface="가는각진제목체"/>
                      </a:endParaRP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ko-K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Тип дилерского центра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ko-K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 (монобренд / мультибренд)</a:t>
                      </a:r>
                      <a:endParaRPr kumimoji="0" lang="ko-KR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Modern H Medium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2F4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가는각진제목체"/>
                      </a:endParaRP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가는각진제목체"/>
                      </a:endParaRP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가는각진제목체"/>
                      </a:endParaRP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가는각진제목체"/>
                      </a:endParaRP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27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altLang="ko-K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Продажи </a:t>
                      </a:r>
                      <a:r>
                        <a:rPr kumimoji="0" lang="en-US" altLang="ko-K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20</a:t>
                      </a:r>
                      <a:r>
                        <a:rPr kumimoji="0" lang="ru-RU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2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3</a:t>
                      </a:r>
                      <a:r>
                        <a:rPr kumimoji="0" lang="ru-RU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ru-RU" altLang="ko-K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шт.</a:t>
                      </a:r>
                      <a:endParaRPr kumimoji="0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2F4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ctic Sans"/>
                        <a:ea typeface="Modern H Medium" pitchFamily="34" charset="-128"/>
                        <a:cs typeface="가는각진제목체"/>
                      </a:endParaRP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ctic Sans"/>
                        <a:ea typeface="Modern H Medium" pitchFamily="34" charset="-128"/>
                        <a:cs typeface="가는각진제목체"/>
                      </a:endParaRP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ctic Sans"/>
                        <a:ea typeface="Modern H Medium" pitchFamily="34" charset="-128"/>
                        <a:cs typeface="가는각진제목체"/>
                      </a:endParaRP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ctic Sans"/>
                        <a:ea typeface="Modern H Medium" pitchFamily="34" charset="-128"/>
                        <a:cs typeface="가는각진제목체"/>
                      </a:endParaRP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0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ko-K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Продажи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2024</a:t>
                      </a:r>
                      <a:r>
                        <a:rPr kumimoji="0" lang="ru-RU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ru-RU" altLang="ko-K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шт.</a:t>
                      </a:r>
                      <a:endParaRPr kumimoji="0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2F4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ctic Sans"/>
                        <a:ea typeface="Modern H Medium" pitchFamily="34" charset="-128"/>
                        <a:cs typeface="가는각진제목체"/>
                      </a:endParaRP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ctic Sans"/>
                        <a:ea typeface="Modern H Medium" pitchFamily="34" charset="-128"/>
                        <a:cs typeface="가는각진제목체"/>
                      </a:endParaRP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ctic Sans"/>
                        <a:ea typeface="Modern H Medium" pitchFamily="34" charset="-128"/>
                        <a:cs typeface="가는각진제목체"/>
                      </a:endParaRP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ctic Sans"/>
                        <a:ea typeface="Modern H Medium" pitchFamily="34" charset="-128"/>
                        <a:cs typeface="가는각진제목체"/>
                      </a:endParaRP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0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ko-K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Продажи </a:t>
                      </a:r>
                      <a:r>
                        <a:rPr kumimoji="0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2025</a:t>
                      </a:r>
                      <a:r>
                        <a:rPr kumimoji="0" lang="ru-RU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ko-K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(прогноз),</a:t>
                      </a:r>
                      <a:r>
                        <a:rPr kumimoji="0" lang="en-US" altLang="ko-K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шт</a:t>
                      </a:r>
                      <a:r>
                        <a:rPr kumimoji="0" lang="ru-RU" altLang="ko-K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.</a:t>
                      </a:r>
                      <a:endParaRPr kumimoji="0" lang="ko-KR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Modern H Medium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2F4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ctic Sans"/>
                        <a:ea typeface="Modern H Medium" pitchFamily="34" charset="-128"/>
                        <a:cs typeface="가는각진제목체"/>
                      </a:endParaRP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ctic Sans"/>
                        <a:ea typeface="Modern H Medium" pitchFamily="34" charset="-128"/>
                        <a:cs typeface="가는각진제목체"/>
                      </a:endParaRP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ctic Sans"/>
                        <a:ea typeface="Modern H Medium" pitchFamily="34" charset="-128"/>
                        <a:cs typeface="가는각진제목체"/>
                      </a:endParaRP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ctic Sans"/>
                        <a:ea typeface="Modern H Medium" pitchFamily="34" charset="-128"/>
                        <a:cs typeface="가는각진제목체"/>
                      </a:endParaRP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0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ko-K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Кол-во сотрудников в </a:t>
                      </a:r>
                      <a:r>
                        <a:rPr kumimoji="0" lang="ru-RU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202</a:t>
                      </a:r>
                      <a:r>
                        <a:rPr kumimoji="0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5</a:t>
                      </a:r>
                      <a:r>
                        <a:rPr kumimoji="0" lang="ru-RU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г. </a:t>
                      </a:r>
                      <a:endParaRPr kumimoji="0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2F4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ctic Sans"/>
                        <a:ea typeface="Modern H Medium" pitchFamily="34" charset="-128"/>
                        <a:cs typeface="가는각진제목체"/>
                      </a:endParaRP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ctic Sans"/>
                        <a:ea typeface="Modern H Medium" pitchFamily="34" charset="-128"/>
                        <a:cs typeface="가는각진제목체"/>
                      </a:endParaRP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ctic Sans"/>
                        <a:ea typeface="Modern H Medium" pitchFamily="34" charset="-128"/>
                        <a:cs typeface="가는각진제목체"/>
                      </a:endParaRP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ctic Sans"/>
                        <a:ea typeface="Modern H Medium" pitchFamily="34" charset="-128"/>
                        <a:cs typeface="가는각진제목체"/>
                      </a:endParaRP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0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ko-K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Наличие инвестиционных обязательств</a:t>
                      </a:r>
                      <a:endParaRPr kumimoji="0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2F4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가는각진제목체"/>
                      </a:endParaRPr>
                    </a:p>
                  </a:txBody>
                  <a:tcPr marL="110863" marR="110863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kumimoji="0" lang="en-US" altLang="ko-KR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가는각진제목체"/>
                      </a:endParaRPr>
                    </a:p>
                  </a:txBody>
                  <a:tcPr marL="110863" marR="110863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가는각진제목체"/>
                      </a:endParaRPr>
                    </a:p>
                  </a:txBody>
                  <a:tcPr marL="110863" marR="110863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kumimoji="0" lang="en-US" altLang="ko-KR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가는각진제목체"/>
                      </a:endParaRPr>
                    </a:p>
                  </a:txBody>
                  <a:tcPr marL="110863" marR="110863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801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Фото фасада дилерского центра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kumimoji="0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10863" marR="110863" marT="0" marB="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2F4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가는각진제목체"/>
                      </a:endParaRPr>
                    </a:p>
                  </a:txBody>
                  <a:tcPr marL="110863" marR="110863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가는각진제목체"/>
                      </a:endParaRPr>
                    </a:p>
                  </a:txBody>
                  <a:tcPr marL="110863" marR="110863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가는각진제목체"/>
                      </a:endParaRPr>
                    </a:p>
                  </a:txBody>
                  <a:tcPr marL="110863" marR="110863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가는각진제목체"/>
                      </a:endParaRPr>
                    </a:p>
                  </a:txBody>
                  <a:tcPr marL="110863" marR="110863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00594" y="287383"/>
            <a:ext cx="7201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362F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по существующему бизнесу</a:t>
            </a:r>
            <a:endParaRPr lang="ru-RU" sz="2400" dirty="0">
              <a:solidFill>
                <a:srgbClr val="362F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00594" y="749048"/>
            <a:ext cx="11337519" cy="0"/>
          </a:xfrm>
          <a:prstGeom prst="line">
            <a:avLst/>
          </a:prstGeom>
          <a:ln w="22225">
            <a:solidFill>
              <a:srgbClr val="362F4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7358" y="292759"/>
            <a:ext cx="1433209" cy="3224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90793" y="6510177"/>
            <a:ext cx="41340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Эксклюзивный дистрибьютор 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KGM </a:t>
            </a:r>
            <a:r>
              <a:rPr lang="ru-RU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России АО «РЭКС Моторс»</a:t>
            </a:r>
            <a:endParaRPr lang="ru-RU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349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216">
            <a:extLst>
              <a:ext uri="{FF2B5EF4-FFF2-40B4-BE49-F238E27FC236}">
                <a16:creationId xmlns:a16="http://schemas.microsoft.com/office/drawing/2014/main" id="{9875AFB2-E36A-F2F5-4860-D42F93E2A2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1209217"/>
              </p:ext>
            </p:extLst>
          </p:nvPr>
        </p:nvGraphicFramePr>
        <p:xfrm>
          <a:off x="877294" y="1418860"/>
          <a:ext cx="10223194" cy="4112481"/>
        </p:xfrm>
        <a:graphic>
          <a:graphicData uri="http://schemas.openxmlformats.org/drawingml/2006/table">
            <a:tbl>
              <a:tblPr/>
              <a:tblGrid>
                <a:gridCol w="26627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62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345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196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3903">
                <a:tc gridSpan="4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План продаж новых </a:t>
                      </a:r>
                      <a:r>
                        <a:rPr kumimoji="0" lang="ru-RU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автомобилей 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KGM</a:t>
                      </a:r>
                      <a:endParaRPr kumimoji="0" lang="ru-RU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2F4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12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Период</a:t>
                      </a:r>
                    </a:p>
                  </a:txBody>
                  <a:tcPr marL="121920" marR="12192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2F4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202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6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г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2027 </a:t>
                      </a:r>
                      <a:r>
                        <a:rPr kumimoji="0" lang="ru-RU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г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202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8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г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607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Всего</a:t>
                      </a:r>
                    </a:p>
                  </a:txBody>
                  <a:tcPr marL="121920" marR="12192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2F4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5216">
                <a:tc>
                  <a:txBody>
                    <a:bodyPr/>
                    <a:lstStyle/>
                    <a:p>
                      <a:pPr algn="r"/>
                      <a:r>
                        <a:rPr lang="en-US" altLang="zh-CN" sz="18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Tivoli</a:t>
                      </a:r>
                      <a:endParaRPr lang="zh-CN" altLang="en-US" sz="18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2F4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656">
                <a:tc>
                  <a:txBody>
                    <a:bodyPr/>
                    <a:lstStyle/>
                    <a:p>
                      <a:pPr algn="r"/>
                      <a:r>
                        <a:rPr lang="en-US" altLang="zh-CN" sz="1800" dirty="0" err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Korando</a:t>
                      </a:r>
                      <a:endParaRPr lang="zh-CN" altLang="en-US" sz="18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2F4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7724085"/>
                  </a:ext>
                </a:extLst>
              </a:tr>
              <a:tr h="559689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Torres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2F4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9689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Rexton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2F4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00594" y="287383"/>
            <a:ext cx="7201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362F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 продаж автомобилей</a:t>
            </a:r>
            <a:endParaRPr lang="ru-RU" sz="2400" dirty="0">
              <a:solidFill>
                <a:srgbClr val="362F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00594" y="749048"/>
            <a:ext cx="11337519" cy="0"/>
          </a:xfrm>
          <a:prstGeom prst="line">
            <a:avLst/>
          </a:prstGeom>
          <a:ln w="22225">
            <a:solidFill>
              <a:srgbClr val="362F4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7358" y="292759"/>
            <a:ext cx="1433209" cy="3224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90793" y="6510177"/>
            <a:ext cx="41340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Эксклюзивный дистрибьютор 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KGM </a:t>
            </a:r>
            <a:r>
              <a:rPr lang="ru-RU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России АО «РЭКС Моторс»</a:t>
            </a:r>
            <a:endParaRPr lang="ru-RU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141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6928617"/>
              </p:ext>
            </p:extLst>
          </p:nvPr>
        </p:nvGraphicFramePr>
        <p:xfrm>
          <a:off x="400594" y="895352"/>
          <a:ext cx="11233151" cy="5393392"/>
        </p:xfrm>
        <a:graphic>
          <a:graphicData uri="http://schemas.openxmlformats.org/drawingml/2006/table">
            <a:tbl>
              <a:tblPr/>
              <a:tblGrid>
                <a:gridCol w="1247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42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510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08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Формат организации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здания</a:t>
                      </a:r>
                      <a:endParaRPr kumimoji="0" lang="ru-RU" sz="1400" b="0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2F4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62F4E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Реконструкция /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62F4E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ребрендинг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362F4E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Тип дилерского центра </a:t>
                      </a: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(нужное подчеркнуть)</a:t>
                      </a:r>
                    </a:p>
                  </a:txBody>
                  <a:tcPr marL="121920" marR="12192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2F4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62F4E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62F4E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Моно-бренд / Мульти-бренд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362F4E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Данные по помещению</a:t>
                      </a:r>
                    </a:p>
                  </a:txBody>
                  <a:tcPr marL="121920" marR="12192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  <a:alpha val="3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Адрес центра</a:t>
                      </a:r>
                    </a:p>
                  </a:txBody>
                  <a:tcPr marL="121920" marR="12192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2F4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8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Статус собственности</a:t>
                      </a:r>
                    </a:p>
                  </a:txBody>
                  <a:tcPr marL="121920" marR="12192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2F4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0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Размер земельного участка</a:t>
                      </a:r>
                    </a:p>
                  </a:txBody>
                  <a:tcPr marL="121920" marR="12192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2F4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09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Шоурум 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(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Размер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: 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Длина Х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Ширина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)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2F4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T="34290" marB="3429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0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Слесарный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цех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(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Размер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: 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Длина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Х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Ширина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)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2F4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T="34290" marB="3429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68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Склад 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(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Размер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: 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Длина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Х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Ширина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)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2F4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T="34290" marB="3429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412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Наличие коммуникаций (электричество, вода, отопление)</a:t>
                      </a:r>
                    </a:p>
                  </a:txBody>
                  <a:tcPr marL="121920" marR="12192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2F4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909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Срок готовности к запуску центра</a:t>
                      </a:r>
                    </a:p>
                  </a:txBody>
                  <a:tcPr marL="121920" marR="12192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2F4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121920" marR="121920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00594" y="287383"/>
            <a:ext cx="7201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362F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по предлагаемому объекту</a:t>
            </a:r>
            <a:endParaRPr lang="ru-RU" sz="2400" dirty="0">
              <a:solidFill>
                <a:srgbClr val="362F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400594" y="749048"/>
            <a:ext cx="11337519" cy="0"/>
          </a:xfrm>
          <a:prstGeom prst="line">
            <a:avLst/>
          </a:prstGeom>
          <a:ln w="22225">
            <a:solidFill>
              <a:srgbClr val="362F4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7358" y="292759"/>
            <a:ext cx="1433209" cy="32247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790793" y="6510177"/>
            <a:ext cx="41340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Эксклюзивный дистрибьютор 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KGM </a:t>
            </a:r>
            <a:r>
              <a:rPr lang="ru-RU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России АО «РЭКС Моторс»</a:t>
            </a:r>
            <a:endParaRPr lang="ru-RU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791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0594" y="287383"/>
            <a:ext cx="7201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362F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Расположение объекта на карте города</a:t>
            </a:r>
            <a:endParaRPr lang="ru-RU" sz="2400" dirty="0">
              <a:solidFill>
                <a:srgbClr val="362F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00594" y="749048"/>
            <a:ext cx="11337519" cy="0"/>
          </a:xfrm>
          <a:prstGeom prst="line">
            <a:avLst/>
          </a:prstGeom>
          <a:ln w="22225">
            <a:solidFill>
              <a:srgbClr val="362F4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34419" y="5869923"/>
            <a:ext cx="9492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* Отметить дилерские центры других брендов </a:t>
            </a:r>
            <a:endParaRPr lang="ru-RU" i="1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7358" y="292759"/>
            <a:ext cx="1433209" cy="32247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790793" y="6510177"/>
            <a:ext cx="41340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Эксклюзивный дистрибьютор 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KGM </a:t>
            </a:r>
            <a:r>
              <a:rPr lang="ru-RU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России АО «РЭКС Моторс»</a:t>
            </a:r>
            <a:endParaRPr lang="ru-RU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8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0594" y="287383"/>
            <a:ext cx="7201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362F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Расположение объекта на карте района</a:t>
            </a:r>
            <a:endParaRPr lang="ru-RU" sz="2400" dirty="0">
              <a:solidFill>
                <a:srgbClr val="362F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00594" y="749048"/>
            <a:ext cx="11337519" cy="0"/>
          </a:xfrm>
          <a:prstGeom prst="line">
            <a:avLst/>
          </a:prstGeom>
          <a:ln w="22225">
            <a:solidFill>
              <a:srgbClr val="362F4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14103" y="5831823"/>
            <a:ext cx="9492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* Отметить </a:t>
            </a:r>
            <a:r>
              <a:rPr lang="ru-RU" i="1" dirty="0"/>
              <a:t>дилерские центры </a:t>
            </a:r>
            <a:r>
              <a:rPr lang="ru-RU" i="1" dirty="0" smtClean="0"/>
              <a:t>других брендов </a:t>
            </a:r>
            <a:endParaRPr lang="ru-RU" i="1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7358" y="292759"/>
            <a:ext cx="1433209" cy="3224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90793" y="6510177"/>
            <a:ext cx="41340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Эксклюзивный дистрибьютор 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KGM </a:t>
            </a:r>
            <a:r>
              <a:rPr lang="ru-RU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России АО «РЭКС Моторс»</a:t>
            </a:r>
            <a:endParaRPr lang="ru-RU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22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0594" y="287383"/>
            <a:ext cx="8752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362F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Схема генерального плана территории дилерского центра</a:t>
            </a:r>
            <a:endParaRPr lang="ru-RU" sz="2400" dirty="0">
              <a:solidFill>
                <a:srgbClr val="362F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00594" y="749048"/>
            <a:ext cx="11337519" cy="0"/>
          </a:xfrm>
          <a:prstGeom prst="line">
            <a:avLst/>
          </a:prstGeom>
          <a:ln w="22225">
            <a:solidFill>
              <a:srgbClr val="362F4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61852" y="5862601"/>
            <a:ext cx="9492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* Обозначить въезды/выезды на территорию, клиентские и сервисные парковки </a:t>
            </a:r>
            <a:endParaRPr lang="ru-RU" i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7358" y="292759"/>
            <a:ext cx="1433209" cy="3224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90793" y="6510177"/>
            <a:ext cx="41340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Эксклюзивный дистрибьютор 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KGM </a:t>
            </a:r>
            <a:r>
              <a:rPr lang="ru-RU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России АО «РЭКС Моторс»</a:t>
            </a:r>
            <a:endParaRPr lang="ru-RU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6959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0594" y="287383"/>
            <a:ext cx="8752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362F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Планировка дилерского центра</a:t>
            </a:r>
            <a:endParaRPr lang="ru-RU" sz="2400" dirty="0">
              <a:solidFill>
                <a:srgbClr val="362F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00594" y="749048"/>
            <a:ext cx="11337519" cy="0"/>
          </a:xfrm>
          <a:prstGeom prst="line">
            <a:avLst/>
          </a:prstGeom>
          <a:ln w="22225">
            <a:solidFill>
              <a:srgbClr val="362F4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61852" y="5862601"/>
            <a:ext cx="108230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/>
              <a:t>* Обозначить размещение автомобилей в </a:t>
            </a:r>
            <a:r>
              <a:rPr lang="ru-RU" sz="1600" i="1" dirty="0" err="1" smtClean="0"/>
              <a:t>шоуруме</a:t>
            </a:r>
            <a:r>
              <a:rPr lang="ru-RU" sz="1600" i="1" dirty="0" smtClean="0"/>
              <a:t>, клиентскую зону, зону выдачи, приемку в сервис, сервисную зону, склад запасных частей</a:t>
            </a:r>
            <a:endParaRPr lang="ru-RU" sz="1600" i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7358" y="292759"/>
            <a:ext cx="1433209" cy="3224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90793" y="6510177"/>
            <a:ext cx="41340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Эксклюзивный дистрибьютор 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KGM </a:t>
            </a:r>
            <a:r>
              <a:rPr lang="ru-RU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России АО «РЭКС Моторс»</a:t>
            </a:r>
            <a:endParaRPr lang="ru-RU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42131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0594" y="287383"/>
            <a:ext cx="8752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362F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Функциональная планировка предлагаемого ДЦ</a:t>
            </a:r>
            <a:endParaRPr lang="ru-RU" sz="2400" dirty="0">
              <a:solidFill>
                <a:srgbClr val="362F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00594" y="749048"/>
            <a:ext cx="11337519" cy="0"/>
          </a:xfrm>
          <a:prstGeom prst="line">
            <a:avLst/>
          </a:prstGeom>
          <a:ln w="22225">
            <a:solidFill>
              <a:srgbClr val="362F4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949234" y="5633510"/>
            <a:ext cx="94923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/>
              <a:t>* Необходимо указать планировку шоу-</a:t>
            </a:r>
            <a:r>
              <a:rPr lang="ru-RU" sz="1600" i="1" dirty="0" err="1" smtClean="0"/>
              <a:t>рума</a:t>
            </a:r>
            <a:r>
              <a:rPr lang="ru-RU" sz="1600" i="1" dirty="0" smtClean="0"/>
              <a:t> и зоны СТО со всеми вспомогательными помещениями</a:t>
            </a:r>
            <a:endParaRPr lang="ru-RU" sz="1600" i="1" dirty="0"/>
          </a:p>
        </p:txBody>
      </p:sp>
      <p:graphicFrame>
        <p:nvGraphicFramePr>
          <p:cNvPr id="8" name="object 5">
            <a:extLst>
              <a:ext uri="{FF2B5EF4-FFF2-40B4-BE49-F238E27FC236}">
                <a16:creationId xmlns:a16="http://schemas.microsoft.com/office/drawing/2014/main" id="{D3140ADE-D4E0-DD62-636C-6D2DA55804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5766321"/>
              </p:ext>
            </p:extLst>
          </p:nvPr>
        </p:nvGraphicFramePr>
        <p:xfrm>
          <a:off x="1528002" y="1098508"/>
          <a:ext cx="3898307" cy="44397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566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16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09932">
                <a:tc>
                  <a:txBody>
                    <a:bodyPr/>
                    <a:lstStyle/>
                    <a:p>
                      <a:pPr marL="90805" marR="224154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10" dirty="0" err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Шоу</a:t>
                      </a:r>
                      <a:r>
                        <a:rPr lang="ru-RU" sz="1400" spc="-1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-</a:t>
                      </a:r>
                      <a:r>
                        <a:rPr sz="1400" spc="-10" dirty="0" err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рум</a:t>
                      </a:r>
                      <a:r>
                        <a:rPr lang="ru-RU" sz="1400" spc="-1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:</a:t>
                      </a:r>
                      <a:endParaRPr lang="ru-RU" sz="1400" spc="-1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90805" marR="224154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(</a:t>
                      </a:r>
                      <a:r>
                        <a:rPr sz="1400" dirty="0" err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Ра</a:t>
                      </a:r>
                      <a:r>
                        <a:rPr sz="1400" spc="-5" dirty="0" err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з</a:t>
                      </a:r>
                      <a:r>
                        <a:rPr sz="1400" dirty="0" err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мер</a:t>
                      </a:r>
                      <a:r>
                        <a:rPr sz="14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: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spc="-5" dirty="0" err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Длина</a:t>
                      </a:r>
                      <a:r>
                        <a:rPr sz="14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*</a:t>
                      </a:r>
                      <a:r>
                        <a:rPr sz="1400" spc="-5" dirty="0" err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Ширина</a:t>
                      </a:r>
                      <a:r>
                        <a:rPr sz="1400" spc="-5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)</a:t>
                      </a:r>
                      <a:endParaRPr sz="14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49107" marB="0" anchor="ctr">
                    <a:lnL w="9525">
                      <a:solidFill>
                        <a:srgbClr val="7E7E7E"/>
                      </a:solidFill>
                      <a:prstDash val="solid"/>
                    </a:lnL>
                    <a:lnR w="9525" cap="flat" cmpd="sng" algn="ctr">
                      <a:solidFill>
                        <a:srgbClr val="7E7E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7E7E7E"/>
                      </a:solidFill>
                      <a:prstDash val="solid"/>
                    </a:lnT>
                    <a:lnB w="9525">
                      <a:solidFill>
                        <a:srgbClr val="7E7E7E"/>
                      </a:solidFill>
                      <a:prstDash val="solid"/>
                    </a:lnB>
                    <a:solidFill>
                      <a:srgbClr val="362F4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м</a:t>
                      </a:r>
                      <a:r>
                        <a:rPr kumimoji="0" lang="ru-RU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(m 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x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m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)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T="34290" marB="34290" anchor="ctr" horzOverflow="overflow">
                    <a:lnL w="9525">
                      <a:solidFill>
                        <a:srgbClr val="7E7E7E"/>
                      </a:solidFill>
                      <a:prstDash val="solid"/>
                    </a:lnL>
                    <a:lnR w="9525">
                      <a:solidFill>
                        <a:srgbClr val="7E7E7E"/>
                      </a:solidFill>
                      <a:prstDash val="solid"/>
                    </a:lnR>
                    <a:lnT w="9525">
                      <a:solidFill>
                        <a:srgbClr val="7E7E7E"/>
                      </a:solidFill>
                      <a:prstDash val="solid"/>
                    </a:lnT>
                    <a:lnB w="9525">
                      <a:solidFill>
                        <a:srgbClr val="7E7E7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9932">
                <a:tc>
                  <a:txBody>
                    <a:bodyPr/>
                    <a:lstStyle/>
                    <a:p>
                      <a:pPr marL="90805" marR="14986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5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Слеса</a:t>
                      </a:r>
                      <a:r>
                        <a:rPr sz="1400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р</a:t>
                      </a:r>
                      <a:r>
                        <a:rPr sz="1400" spc="-10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н</a:t>
                      </a:r>
                      <a:r>
                        <a:rPr sz="1400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ый</a:t>
                      </a:r>
                      <a:r>
                        <a:rPr sz="1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spc="-15" dirty="0" err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ц</a:t>
                      </a:r>
                      <a:r>
                        <a:rPr sz="1400" dirty="0" err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ех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:</a:t>
                      </a:r>
                    </a:p>
                    <a:p>
                      <a:pPr marL="90805" marR="14986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5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(</a:t>
                      </a:r>
                      <a:r>
                        <a:rPr sz="1400" spc="-5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Размер</a:t>
                      </a:r>
                      <a:r>
                        <a:rPr sz="1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: </a:t>
                      </a:r>
                      <a:r>
                        <a:rPr sz="1400" spc="-5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Длина</a:t>
                      </a:r>
                      <a:r>
                        <a:rPr sz="1400" spc="1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*</a:t>
                      </a:r>
                      <a:r>
                        <a:rPr sz="1400" spc="-5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Ширина</a:t>
                      </a:r>
                      <a:r>
                        <a:rPr sz="1400" spc="-5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)</a:t>
                      </a:r>
                      <a:endParaRPr sz="14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49107" marB="0" anchor="ctr">
                    <a:lnL w="9525">
                      <a:solidFill>
                        <a:srgbClr val="7E7E7E"/>
                      </a:solidFill>
                      <a:prstDash val="solid"/>
                    </a:lnL>
                    <a:lnR w="9525" cap="flat" cmpd="sng" algn="ctr">
                      <a:solidFill>
                        <a:srgbClr val="7E7E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7E7E7E"/>
                      </a:solidFill>
                      <a:prstDash val="solid"/>
                    </a:lnT>
                    <a:lnB w="9525">
                      <a:solidFill>
                        <a:srgbClr val="7E7E7E"/>
                      </a:solidFill>
                      <a:prstDash val="solid"/>
                    </a:lnB>
                    <a:solidFill>
                      <a:srgbClr val="362F4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м</a:t>
                      </a:r>
                      <a:r>
                        <a:rPr kumimoji="0" lang="ru-RU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</a:t>
                      </a:r>
                      <a:endParaRPr kumimoji="0" lang="ru-RU" sz="14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(m 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x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m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)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T="34290" marB="34290" anchor="ctr" horzOverflow="overflow">
                    <a:lnL w="9525">
                      <a:solidFill>
                        <a:srgbClr val="7E7E7E"/>
                      </a:solidFill>
                      <a:prstDash val="solid"/>
                    </a:lnL>
                    <a:lnR w="9525">
                      <a:solidFill>
                        <a:srgbClr val="7E7E7E"/>
                      </a:solidFill>
                      <a:prstDash val="solid"/>
                    </a:lnR>
                    <a:lnT w="9525">
                      <a:solidFill>
                        <a:srgbClr val="7E7E7E"/>
                      </a:solidFill>
                      <a:prstDash val="solid"/>
                    </a:lnT>
                    <a:lnB w="9525">
                      <a:solidFill>
                        <a:srgbClr val="7E7E7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9933">
                <a:tc>
                  <a:txBody>
                    <a:bodyPr/>
                    <a:lstStyle/>
                    <a:p>
                      <a:pPr marL="90805" marR="168275">
                        <a:lnSpc>
                          <a:spcPct val="110100"/>
                        </a:lnSpc>
                        <a:spcBef>
                          <a:spcPts val="145"/>
                        </a:spcBef>
                      </a:pPr>
                      <a:r>
                        <a:rPr sz="1400" spc="-10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Кузовной</a:t>
                      </a:r>
                      <a:r>
                        <a:rPr sz="1400" spc="-1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spc="-5" dirty="0" err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цех</a:t>
                      </a:r>
                      <a:r>
                        <a:rPr lang="ru-RU" sz="1400" spc="-5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:</a:t>
                      </a:r>
                      <a:r>
                        <a:rPr sz="1400" spc="-5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 </a:t>
                      </a:r>
                      <a:endParaRPr lang="ru-RU" sz="14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90805" marR="168275">
                        <a:lnSpc>
                          <a:spcPct val="110100"/>
                        </a:lnSpc>
                        <a:spcBef>
                          <a:spcPts val="145"/>
                        </a:spcBef>
                      </a:pPr>
                      <a:r>
                        <a:rPr sz="1400" spc="-5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(</a:t>
                      </a:r>
                      <a:r>
                        <a:rPr sz="1400" spc="-5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Размер</a:t>
                      </a:r>
                      <a:r>
                        <a:rPr sz="1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: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spc="-5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Длина</a:t>
                      </a:r>
                      <a:r>
                        <a:rPr sz="1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*</a:t>
                      </a:r>
                      <a:r>
                        <a:rPr sz="1400" spc="-5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Ширина</a:t>
                      </a:r>
                      <a:r>
                        <a:rPr sz="1400" spc="-5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)</a:t>
                      </a:r>
                      <a:endParaRPr sz="14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24553" marB="0" anchor="ctr">
                    <a:lnL w="9525">
                      <a:solidFill>
                        <a:srgbClr val="7E7E7E"/>
                      </a:solidFill>
                      <a:prstDash val="solid"/>
                    </a:lnL>
                    <a:lnR w="9525" cap="flat" cmpd="sng" algn="ctr">
                      <a:solidFill>
                        <a:srgbClr val="7E7E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7E7E7E"/>
                      </a:solidFill>
                      <a:prstDash val="solid"/>
                    </a:lnT>
                    <a:lnB w="9525" cap="flat" cmpd="sng" algn="ctr">
                      <a:solidFill>
                        <a:srgbClr val="7E7E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2F4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м</a:t>
                      </a:r>
                      <a:r>
                        <a:rPr kumimoji="0" lang="ru-RU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(m x m)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T="34290" marB="34290" anchor="ctr" horzOverflow="overflow">
                    <a:lnL w="9525">
                      <a:solidFill>
                        <a:srgbClr val="7E7E7E"/>
                      </a:solidFill>
                      <a:prstDash val="solid"/>
                    </a:lnL>
                    <a:lnR w="9525">
                      <a:solidFill>
                        <a:srgbClr val="7E7E7E"/>
                      </a:solidFill>
                      <a:prstDash val="solid"/>
                    </a:lnR>
                    <a:lnT w="9525">
                      <a:solidFill>
                        <a:srgbClr val="7E7E7E"/>
                      </a:solidFill>
                      <a:prstDash val="solid"/>
                    </a:lnT>
                    <a:lnB w="9525" cap="flat" cmpd="sng" algn="ctr">
                      <a:solidFill>
                        <a:srgbClr val="7E7E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9933">
                <a:tc>
                  <a:txBody>
                    <a:bodyPr/>
                    <a:lstStyle/>
                    <a:p>
                      <a:pPr marL="90805" marR="168275">
                        <a:lnSpc>
                          <a:spcPct val="110100"/>
                        </a:lnSpc>
                        <a:spcBef>
                          <a:spcPts val="145"/>
                        </a:spcBef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Количество рабочих постов сервисного цеха </a:t>
                      </a:r>
                    </a:p>
                    <a:p>
                      <a:pPr marL="90805" marR="168275">
                        <a:lnSpc>
                          <a:spcPct val="110100"/>
                        </a:lnSpc>
                        <a:spcBef>
                          <a:spcPts val="145"/>
                        </a:spcBef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с подъемниками</a:t>
                      </a:r>
                      <a:endParaRPr sz="14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24553" marB="0" anchor="ctr">
                    <a:lnL w="9525">
                      <a:solidFill>
                        <a:srgbClr val="7E7E7E"/>
                      </a:solidFill>
                      <a:prstDash val="solid"/>
                    </a:lnL>
                    <a:lnR w="9525" cap="flat" cmpd="sng" algn="ctr">
                      <a:solidFill>
                        <a:srgbClr val="7E7E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7E7E7E"/>
                      </a:solidFill>
                      <a:prstDash val="solid"/>
                    </a:lnT>
                    <a:lnB w="9525">
                      <a:solidFill>
                        <a:srgbClr val="7E7E7E"/>
                      </a:solidFill>
                      <a:prstDash val="solid"/>
                    </a:lnB>
                    <a:solidFill>
                      <a:srgbClr val="362F4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T="34290" marB="34290" anchor="ctr" horzOverflow="overflow">
                    <a:lnL w="9525" cap="flat" cmpd="sng" algn="ctr">
                      <a:solidFill>
                        <a:srgbClr val="7E7E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7E7E7E"/>
                      </a:solidFill>
                      <a:prstDash val="solid"/>
                    </a:lnR>
                    <a:lnT w="9525">
                      <a:solidFill>
                        <a:srgbClr val="7E7E7E"/>
                      </a:solidFill>
                      <a:prstDash val="solid"/>
                    </a:lnT>
                    <a:lnB w="9525">
                      <a:solidFill>
                        <a:srgbClr val="7E7E7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1859317"/>
                  </a:ext>
                </a:extLst>
              </a:tr>
            </a:tbl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7358" y="292759"/>
            <a:ext cx="1433209" cy="32247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790793" y="6510177"/>
            <a:ext cx="41340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Эксклюзивный дистрибьютор 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KGM </a:t>
            </a:r>
            <a:r>
              <a:rPr lang="ru-RU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России АО «РЭКС Моторс»</a:t>
            </a:r>
            <a:endParaRPr lang="ru-RU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object 5">
            <a:extLst>
              <a:ext uri="{FF2B5EF4-FFF2-40B4-BE49-F238E27FC236}">
                <a16:creationId xmlns:a16="http://schemas.microsoft.com/office/drawing/2014/main" id="{D3140ADE-D4E0-DD62-636C-6D2DA55804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654340"/>
              </p:ext>
            </p:extLst>
          </p:nvPr>
        </p:nvGraphicFramePr>
        <p:xfrm>
          <a:off x="6426926" y="1110957"/>
          <a:ext cx="4272423" cy="44397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697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26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09932">
                <a:tc>
                  <a:txBody>
                    <a:bodyPr/>
                    <a:lstStyle/>
                    <a:p>
                      <a:pPr marL="90805" marR="168275">
                        <a:lnSpc>
                          <a:spcPct val="110100"/>
                        </a:lnSpc>
                        <a:spcBef>
                          <a:spcPts val="145"/>
                        </a:spcBef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Количество рабочих постов сервисного цеха </a:t>
                      </a:r>
                    </a:p>
                    <a:p>
                      <a:pPr marL="90805" marR="168275">
                        <a:lnSpc>
                          <a:spcPct val="110100"/>
                        </a:lnSpc>
                        <a:spcBef>
                          <a:spcPts val="145"/>
                        </a:spcBef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без подъемников</a:t>
                      </a:r>
                      <a:endParaRPr lang="ru-RU" sz="14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49107" marB="0" anchor="ctr">
                    <a:lnL w="9525">
                      <a:solidFill>
                        <a:srgbClr val="7E7E7E"/>
                      </a:solidFill>
                      <a:prstDash val="solid"/>
                    </a:lnL>
                    <a:lnR w="9525" cap="flat" cmpd="sng" algn="ctr">
                      <a:solidFill>
                        <a:srgbClr val="7E7E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7E7E7E"/>
                      </a:solidFill>
                      <a:prstDash val="solid"/>
                    </a:lnT>
                    <a:lnB w="9525">
                      <a:solidFill>
                        <a:srgbClr val="7E7E7E"/>
                      </a:solidFill>
                      <a:prstDash val="solid"/>
                    </a:lnB>
                    <a:solidFill>
                      <a:srgbClr val="362F4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T="34290" marB="34290" anchor="ctr" horzOverflow="overflow">
                    <a:lnL w="9525">
                      <a:solidFill>
                        <a:srgbClr val="7E7E7E"/>
                      </a:solidFill>
                      <a:prstDash val="solid"/>
                    </a:lnL>
                    <a:lnR w="9525">
                      <a:solidFill>
                        <a:srgbClr val="7E7E7E"/>
                      </a:solidFill>
                      <a:prstDash val="solid"/>
                    </a:lnR>
                    <a:lnT w="9525">
                      <a:solidFill>
                        <a:srgbClr val="7E7E7E"/>
                      </a:solidFill>
                      <a:prstDash val="solid"/>
                    </a:lnT>
                    <a:lnB w="9525">
                      <a:solidFill>
                        <a:srgbClr val="7E7E7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9932">
                <a:tc>
                  <a:txBody>
                    <a:bodyPr/>
                    <a:lstStyle/>
                    <a:p>
                      <a:pPr marL="90805" marR="14986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Площадь склада, все уровни</a:t>
                      </a:r>
                      <a:endParaRPr sz="14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49107" marB="0" anchor="ctr">
                    <a:lnL w="9525">
                      <a:solidFill>
                        <a:srgbClr val="7E7E7E"/>
                      </a:solidFill>
                      <a:prstDash val="solid"/>
                    </a:lnL>
                    <a:lnR w="9525" cap="flat" cmpd="sng" algn="ctr">
                      <a:solidFill>
                        <a:srgbClr val="7E7E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7E7E7E"/>
                      </a:solidFill>
                      <a:prstDash val="solid"/>
                    </a:lnT>
                    <a:lnB w="9525">
                      <a:solidFill>
                        <a:srgbClr val="7E7E7E"/>
                      </a:solidFill>
                      <a:prstDash val="solid"/>
                    </a:lnB>
                    <a:solidFill>
                      <a:srgbClr val="362F4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м</a:t>
                      </a:r>
                      <a:r>
                        <a:rPr kumimoji="0" lang="ru-RU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</a:t>
                      </a:r>
                      <a:endParaRPr kumimoji="0" lang="ru-RU" sz="14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(m 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x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m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)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T="34290" marB="34290" anchor="ctr" horzOverflow="overflow">
                    <a:lnL w="9525">
                      <a:solidFill>
                        <a:srgbClr val="7E7E7E"/>
                      </a:solidFill>
                      <a:prstDash val="solid"/>
                    </a:lnL>
                    <a:lnR w="9525">
                      <a:solidFill>
                        <a:srgbClr val="7E7E7E"/>
                      </a:solidFill>
                      <a:prstDash val="solid"/>
                    </a:lnR>
                    <a:lnT w="9525">
                      <a:solidFill>
                        <a:srgbClr val="7E7E7E"/>
                      </a:solidFill>
                      <a:prstDash val="solid"/>
                    </a:lnT>
                    <a:lnB w="9525">
                      <a:solidFill>
                        <a:srgbClr val="7E7E7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9933">
                <a:tc>
                  <a:txBody>
                    <a:bodyPr/>
                    <a:lstStyle/>
                    <a:p>
                      <a:pPr marL="90805" marR="168275">
                        <a:lnSpc>
                          <a:spcPct val="110100"/>
                        </a:lnSpc>
                        <a:spcBef>
                          <a:spcPts val="145"/>
                        </a:spcBef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Площадь приемки сервиса (сервис бюро – место работы мастеров- консультантов)</a:t>
                      </a:r>
                      <a:endParaRPr sz="14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24553" marB="0" anchor="ctr">
                    <a:lnL w="9525">
                      <a:solidFill>
                        <a:srgbClr val="7E7E7E"/>
                      </a:solidFill>
                      <a:prstDash val="solid"/>
                    </a:lnL>
                    <a:lnR w="9525" cap="flat" cmpd="sng" algn="ctr">
                      <a:solidFill>
                        <a:srgbClr val="7E7E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7E7E7E"/>
                      </a:solidFill>
                      <a:prstDash val="solid"/>
                    </a:lnT>
                    <a:lnB w="9525" cap="flat" cmpd="sng" algn="ctr">
                      <a:solidFill>
                        <a:srgbClr val="7E7E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2F4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м</a:t>
                      </a:r>
                      <a:r>
                        <a:rPr kumimoji="0" lang="ru-RU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(m x m)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T="34290" marB="34290" anchor="ctr" horzOverflow="overflow">
                    <a:lnL w="9525">
                      <a:solidFill>
                        <a:srgbClr val="7E7E7E"/>
                      </a:solidFill>
                      <a:prstDash val="solid"/>
                    </a:lnL>
                    <a:lnR w="9525">
                      <a:solidFill>
                        <a:srgbClr val="7E7E7E"/>
                      </a:solidFill>
                      <a:prstDash val="solid"/>
                    </a:lnR>
                    <a:lnT w="9525">
                      <a:solidFill>
                        <a:srgbClr val="7E7E7E"/>
                      </a:solidFill>
                      <a:prstDash val="solid"/>
                    </a:lnT>
                    <a:lnB w="9525" cap="flat" cmpd="sng" algn="ctr">
                      <a:solidFill>
                        <a:srgbClr val="7E7E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9933">
                <a:tc>
                  <a:txBody>
                    <a:bodyPr/>
                    <a:lstStyle/>
                    <a:p>
                      <a:pPr marL="90805" marR="168275">
                        <a:lnSpc>
                          <a:spcPct val="110100"/>
                        </a:lnSpc>
                        <a:spcBef>
                          <a:spcPts val="145"/>
                        </a:spcBef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Количество постов мойки</a:t>
                      </a:r>
                      <a:endParaRPr sz="14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24553" marB="0" anchor="ctr">
                    <a:lnL w="9525">
                      <a:solidFill>
                        <a:srgbClr val="7E7E7E"/>
                      </a:solidFill>
                      <a:prstDash val="solid"/>
                    </a:lnL>
                    <a:lnR w="9525" cap="flat" cmpd="sng" algn="ctr">
                      <a:solidFill>
                        <a:srgbClr val="7E7E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7E7E7E"/>
                      </a:solidFill>
                      <a:prstDash val="solid"/>
                    </a:lnT>
                    <a:lnB w="9525">
                      <a:solidFill>
                        <a:srgbClr val="7E7E7E"/>
                      </a:solidFill>
                      <a:prstDash val="solid"/>
                    </a:lnB>
                    <a:solidFill>
                      <a:srgbClr val="362F4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T="34290" marB="34290" anchor="ctr" horzOverflow="overflow">
                    <a:lnL w="9525" cap="flat" cmpd="sng" algn="ctr">
                      <a:solidFill>
                        <a:srgbClr val="7E7E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7E7E7E"/>
                      </a:solidFill>
                      <a:prstDash val="solid"/>
                    </a:lnR>
                    <a:lnT w="9525">
                      <a:solidFill>
                        <a:srgbClr val="7E7E7E"/>
                      </a:solidFill>
                      <a:prstDash val="solid"/>
                    </a:lnT>
                    <a:lnB w="9525">
                      <a:solidFill>
                        <a:srgbClr val="7E7E7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18593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91510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0594" y="287383"/>
            <a:ext cx="8752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362F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Существующий вид дилерского центра</a:t>
            </a:r>
            <a:endParaRPr lang="ru-RU" sz="2400" dirty="0">
              <a:solidFill>
                <a:srgbClr val="362F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00594" y="749048"/>
            <a:ext cx="11337519" cy="0"/>
          </a:xfrm>
          <a:prstGeom prst="line">
            <a:avLst/>
          </a:prstGeom>
          <a:ln w="22225">
            <a:solidFill>
              <a:srgbClr val="362F4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961256" y="1158240"/>
            <a:ext cx="4967577" cy="2668324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961256" y="4010848"/>
            <a:ext cx="4967577" cy="264844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32911" y="1158239"/>
            <a:ext cx="4967577" cy="264844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132911" y="4010848"/>
            <a:ext cx="4967577" cy="264844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186608" y="2030737"/>
            <a:ext cx="2295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ф</a:t>
            </a: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асад полностью с захватом проезжей части панорамный вид</a:t>
            </a:r>
            <a:endParaRPr lang="ru-RU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66991" y="2032327"/>
            <a:ext cx="22959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ф</a:t>
            </a: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асад полностью близко фронтальный вид</a:t>
            </a:r>
            <a:endParaRPr lang="ru-RU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86608" y="5011905"/>
            <a:ext cx="2295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ф</a:t>
            </a: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асад полностью близко 3/4 вид слева </a:t>
            </a:r>
            <a:endParaRPr lang="ru-RU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566991" y="5011904"/>
            <a:ext cx="2411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ф</a:t>
            </a: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асад полностью близко 3/4 вид справа</a:t>
            </a:r>
            <a:endParaRPr lang="ru-RU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7358" y="292759"/>
            <a:ext cx="1433209" cy="32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1805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0594" y="287383"/>
            <a:ext cx="8752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362F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Существующий вид дилерского центра</a:t>
            </a:r>
            <a:endParaRPr lang="ru-RU" sz="2400" dirty="0">
              <a:solidFill>
                <a:srgbClr val="362F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00594" y="749048"/>
            <a:ext cx="11337519" cy="0"/>
          </a:xfrm>
          <a:prstGeom prst="line">
            <a:avLst/>
          </a:prstGeom>
          <a:ln w="22225">
            <a:solidFill>
              <a:srgbClr val="362F4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961256" y="1158240"/>
            <a:ext cx="4967577" cy="2668324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961256" y="4010848"/>
            <a:ext cx="4967577" cy="264844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32911" y="1158239"/>
            <a:ext cx="4967577" cy="264844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132911" y="4010848"/>
            <a:ext cx="4967577" cy="264844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186608" y="2030737"/>
            <a:ext cx="2295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ш</a:t>
            </a: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оу-</a:t>
            </a:r>
            <a:r>
              <a:rPr lang="ru-RU" dirty="0" err="1" smtClean="0">
                <a:solidFill>
                  <a:schemeClr val="bg1">
                    <a:lumMod val="65000"/>
                  </a:schemeClr>
                </a:solidFill>
              </a:rPr>
              <a:t>рум</a:t>
            </a: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 полностью панорамный вид</a:t>
            </a:r>
            <a:endParaRPr lang="ru-RU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86608" y="5011905"/>
            <a:ext cx="22959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ш</a:t>
            </a: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оу-</a:t>
            </a:r>
            <a:r>
              <a:rPr lang="ru-RU" dirty="0" err="1" smtClean="0">
                <a:solidFill>
                  <a:schemeClr val="bg1">
                    <a:lumMod val="65000"/>
                  </a:schemeClr>
                </a:solidFill>
              </a:rPr>
              <a:t>рум</a:t>
            </a: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 полностью вид от входной группы</a:t>
            </a:r>
            <a:endParaRPr lang="ru-RU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06538" y="5025311"/>
            <a:ext cx="30487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ш</a:t>
            </a: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оу-</a:t>
            </a:r>
            <a:r>
              <a:rPr lang="ru-RU" dirty="0" err="1" smtClean="0">
                <a:solidFill>
                  <a:schemeClr val="bg1">
                    <a:lumMod val="65000"/>
                  </a:schemeClr>
                </a:solidFill>
              </a:rPr>
              <a:t>рум</a:t>
            </a: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 полностью панорамный вид с второго этажа (если применимо)</a:t>
            </a:r>
            <a:endParaRPr lang="ru-RU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82948" y="2030736"/>
            <a:ext cx="22959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ш</a:t>
            </a: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оу-</a:t>
            </a:r>
            <a:r>
              <a:rPr lang="ru-RU" dirty="0" err="1" smtClean="0">
                <a:solidFill>
                  <a:schemeClr val="bg1">
                    <a:lumMod val="65000"/>
                  </a:schemeClr>
                </a:solidFill>
              </a:rPr>
              <a:t>рум</a:t>
            </a: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 полностью панорамный вид другой ракурс</a:t>
            </a:r>
            <a:endParaRPr lang="ru-RU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7358" y="292759"/>
            <a:ext cx="1433209" cy="32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885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0594" y="287383"/>
            <a:ext cx="8752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362F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Существующий вид дилерского центра</a:t>
            </a:r>
            <a:endParaRPr lang="ru-RU" sz="2400" dirty="0">
              <a:solidFill>
                <a:srgbClr val="362F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00594" y="749048"/>
            <a:ext cx="11337519" cy="0"/>
          </a:xfrm>
          <a:prstGeom prst="line">
            <a:avLst/>
          </a:prstGeom>
          <a:ln w="22225">
            <a:solidFill>
              <a:srgbClr val="362F4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900296" y="966651"/>
            <a:ext cx="4967577" cy="2668324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900296" y="3819259"/>
            <a:ext cx="4967577" cy="264844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071951" y="966650"/>
            <a:ext cx="4967577" cy="264844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071951" y="3819259"/>
            <a:ext cx="4967577" cy="264844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125647" y="1967707"/>
            <a:ext cx="2295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з</a:t>
            </a: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она СТО полностью панорамный вид</a:t>
            </a:r>
            <a:endParaRPr lang="ru-RU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25647" y="4898693"/>
            <a:ext cx="2295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с</a:t>
            </a: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клад з/ч полностью панорамный вид</a:t>
            </a:r>
            <a:endParaRPr lang="ru-RU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45578" y="4833722"/>
            <a:ext cx="30487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к</a:t>
            </a: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узовной участок полностью панорамный вид (если применимо)</a:t>
            </a:r>
            <a:endParaRPr lang="ru-RU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21988" y="1839147"/>
            <a:ext cx="22959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з</a:t>
            </a: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она СТО полностью панорамный вид другой ракурс</a:t>
            </a:r>
            <a:endParaRPr lang="ru-RU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7358" y="292759"/>
            <a:ext cx="1433209" cy="32247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790793" y="6510177"/>
            <a:ext cx="41340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Эксклюзивный дистрибьютор 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KGM </a:t>
            </a:r>
            <a:r>
              <a:rPr lang="ru-RU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России АО «РЭКС Моторс»</a:t>
            </a:r>
            <a:endParaRPr lang="ru-RU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3535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573</Words>
  <Application>Microsoft Office PowerPoint</Application>
  <PresentationFormat>Широкоэкранный</PresentationFormat>
  <Paragraphs>118</Paragraphs>
  <Slides>14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Microsoft YaHei</vt:lpstr>
      <vt:lpstr>Microsoft YaHei</vt:lpstr>
      <vt:lpstr>Arial</vt:lpstr>
      <vt:lpstr>Calibri</vt:lpstr>
      <vt:lpstr>Calibri Light</vt:lpstr>
      <vt:lpstr>Modern H Medium</vt:lpstr>
      <vt:lpstr>Tactic Sans</vt:lpstr>
      <vt:lpstr>가는각진제목체</vt:lpstr>
      <vt:lpstr>Тема Office</vt:lpstr>
      <vt:lpstr>Точечный рисунок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Сербулов Дмитрий Юрьевич</dc:creator>
  <cp:lastModifiedBy>Глушков Михаил Сергеевич</cp:lastModifiedBy>
  <cp:revision>30</cp:revision>
  <dcterms:created xsi:type="dcterms:W3CDTF">2024-08-28T13:50:40Z</dcterms:created>
  <dcterms:modified xsi:type="dcterms:W3CDTF">2026-02-17T07:24:55Z</dcterms:modified>
</cp:coreProperties>
</file>